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58" r:id="rId5"/>
    <p:sldId id="262" r:id="rId6"/>
    <p:sldId id="263" r:id="rId7"/>
    <p:sldId id="259" r:id="rId8"/>
    <p:sldId id="264" r:id="rId9"/>
    <p:sldId id="261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1C423-B0E8-4666-9F29-06ACDEC1195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D7E3C-5476-406A-9BD9-7BEEDF760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7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B159-D536-49A9-8EC3-F057FF8B3402}" type="datetime1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F8D-882C-4359-B992-C890E5A20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7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08BE-6348-4346-88D5-7631F2029A15}" type="datetime1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F8D-882C-4359-B992-C890E5A20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5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1D50-AC81-435B-8934-00BB6FEA7101}" type="datetime1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F8D-882C-4359-B992-C890E5A20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9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D2A0-754C-4752-BBF4-531392AC3254}" type="datetime1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F8D-882C-4359-B992-C890E5A20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0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CB6B-2082-4CD6-9092-F9B8EBA5420B}" type="datetime1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F8D-882C-4359-B992-C890E5A20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0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A402-D6F0-4B60-A627-510B945BA2E4}" type="datetime1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F8D-882C-4359-B992-C890E5A20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0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D7C2-B90A-47BD-BB7D-D2EBEB0A9B18}" type="datetime1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F8D-882C-4359-B992-C890E5A20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F7EB-B773-4B5D-A6F3-DC1BA596834B}" type="datetime1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F8D-882C-4359-B992-C890E5A20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3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C500-C559-44D2-8C51-BEF86CD275A8}" type="datetime1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F8D-882C-4359-B992-C890E5A20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3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D5AC-C498-4F7A-97BC-6156D208EB79}" type="datetime1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F8D-882C-4359-B992-C890E5A20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4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7D61-08E5-45B1-B94E-A3CB305A5ED2}" type="datetime1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F8D-882C-4359-B992-C890E5A20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9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1160D-536B-47A8-A6A1-994DA79AB020}" type="datetime1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E3F8D-882C-4359-B992-C890E5A20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municode.com/fl/seminole_county/codes/code_of_ordinanc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talcommons.usu.edu/cgi/viewcontent.cgi?article=1173&amp;context=mae_facpu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enjaminfranklinplumbingfortworth.com/plumbing-blog/trenchless-water-pipe-technique-better-traditional-approach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Old English Text MT" panose="03040902040508030806" pitchFamily="66" charset="0"/>
              </a:rPr>
              <a:t>English Estates/English Woods</a:t>
            </a:r>
            <a:br>
              <a:rPr lang="en-US" dirty="0">
                <a:latin typeface="Old English Text MT" panose="03040902040508030806" pitchFamily="66" charset="0"/>
              </a:rPr>
            </a:br>
            <a:r>
              <a:rPr lang="en-US" dirty="0">
                <a:latin typeface="Old English Text MT" panose="03040902040508030806" pitchFamily="66" charset="0"/>
              </a:rPr>
              <a:t>Homeowners Association</a:t>
            </a:r>
            <a:br>
              <a:rPr lang="en-US" dirty="0"/>
            </a:br>
            <a:r>
              <a:rPr lang="en-US" dirty="0"/>
              <a:t>General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14700"/>
            <a:ext cx="6400800" cy="1314450"/>
          </a:xfrm>
        </p:spPr>
        <p:txBody>
          <a:bodyPr/>
          <a:lstStyle/>
          <a:p>
            <a:r>
              <a:rPr lang="en-US" dirty="0"/>
              <a:t>March 18, 2023</a:t>
            </a:r>
          </a:p>
          <a:p>
            <a:r>
              <a:rPr lang="en-US" dirty="0"/>
              <a:t>2:30 – 4:30 PM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F8D-882C-4359-B992-C890E5A2057A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FF1B94-FC97-E9C9-E32E-4FD801891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343" y="102393"/>
            <a:ext cx="1194063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2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Oxford Road Sidewalk and Drainage Improvement Project</a:t>
            </a:r>
          </a:p>
          <a:p>
            <a:r>
              <a:rPr lang="en-US" dirty="0"/>
              <a:t>HOA Business</a:t>
            </a:r>
          </a:p>
          <a:p>
            <a:r>
              <a:rPr lang="en-US" dirty="0"/>
              <a:t>Casselberry Utilities Water Main Replacement Project</a:t>
            </a:r>
          </a:p>
          <a:p>
            <a:r>
              <a:rPr lang="en-US" i="1" dirty="0"/>
              <a:t>NOTE:  This meeting is informational to EE-EW homeowners.  A public meeting will be held prior to commencement of each project for public input.  Your questions &amp; concerns are welcome.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F8D-882C-4359-B992-C890E5A205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6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Oxford Road Sidewalk and Drainage Improvement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339447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Justification</a:t>
            </a:r>
          </a:p>
          <a:p>
            <a:pPr lvl="1"/>
            <a:r>
              <a:rPr lang="en-US" dirty="0"/>
              <a:t>Infrastructure along Oxford Road such as storm drains, sidewalks, and swale grading have deteriorated over time and are in need of repair</a:t>
            </a:r>
          </a:p>
          <a:p>
            <a:pPr lvl="1"/>
            <a:r>
              <a:rPr lang="en-US" dirty="0"/>
              <a:t>Provides sidewalk access to homeowners west of Oxford road to walk to/from school and only cross Oxford at existing crossing guard </a:t>
            </a:r>
          </a:p>
          <a:p>
            <a:pPr lvl="1"/>
            <a:r>
              <a:rPr lang="en-US" dirty="0"/>
              <a:t>ADA compatibility</a:t>
            </a:r>
          </a:p>
          <a:p>
            <a:r>
              <a:rPr lang="en-US" dirty="0"/>
              <a:t>Will affect right-of-way on both sides of Oxford road, and north side of Derbyshire</a:t>
            </a:r>
          </a:p>
          <a:p>
            <a:r>
              <a:rPr lang="en-US" dirty="0"/>
              <a:t>Will replace sidewalk on east side of Oxford from East Blvd. to Derbyshire</a:t>
            </a:r>
          </a:p>
          <a:p>
            <a:r>
              <a:rPr lang="en-US" dirty="0"/>
              <a:t>Will add new sidewalk on west side of Oxford from East Blvd. to Derbyshire</a:t>
            </a:r>
          </a:p>
          <a:p>
            <a:r>
              <a:rPr lang="en-US" dirty="0"/>
              <a:t>Will replace sections of sidewalk on Derbyshire from Winston to Glastonberry</a:t>
            </a:r>
          </a:p>
          <a:p>
            <a:r>
              <a:rPr lang="en-US" dirty="0"/>
              <a:t>No trees </a:t>
            </a:r>
            <a:r>
              <a:rPr lang="en-US"/>
              <a:t>plan to be </a:t>
            </a:r>
            <a:r>
              <a:rPr lang="en-US" dirty="0"/>
              <a:t>removed for this project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F8D-882C-4359-B992-C890E5A205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2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HOA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New Officers elected for 2023</a:t>
            </a:r>
          </a:p>
          <a:p>
            <a:pPr lvl="1"/>
            <a:r>
              <a:rPr lang="en-US" dirty="0"/>
              <a:t>John Murphy (President)</a:t>
            </a:r>
          </a:p>
          <a:p>
            <a:pPr lvl="1"/>
            <a:r>
              <a:rPr lang="en-US" dirty="0"/>
              <a:t>Mark Hardin (Vice President)</a:t>
            </a:r>
          </a:p>
          <a:p>
            <a:pPr lvl="1"/>
            <a:r>
              <a:rPr lang="en-US" dirty="0"/>
              <a:t>Melissa Hazard (Treasurer)</a:t>
            </a:r>
          </a:p>
          <a:p>
            <a:pPr lvl="1"/>
            <a:r>
              <a:rPr lang="en-US" dirty="0"/>
              <a:t>Caroline Wilkerson (Secretary)</a:t>
            </a:r>
          </a:p>
          <a:p>
            <a:r>
              <a:rPr lang="en-US" dirty="0"/>
              <a:t>Treasurer Report</a:t>
            </a:r>
          </a:p>
          <a:p>
            <a:r>
              <a:rPr lang="en-US" dirty="0"/>
              <a:t>Property Items</a:t>
            </a:r>
          </a:p>
          <a:p>
            <a:pPr lvl="1"/>
            <a:r>
              <a:rPr lang="en-US" dirty="0"/>
              <a:t>Right-of-Way Identification</a:t>
            </a:r>
          </a:p>
          <a:p>
            <a:pPr lvl="1"/>
            <a:r>
              <a:rPr lang="en-US" dirty="0"/>
              <a:t>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F8D-882C-4359-B992-C890E5A205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3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HOA Business</a:t>
            </a:r>
            <a:br>
              <a:rPr lang="en-US" dirty="0"/>
            </a:br>
            <a:r>
              <a:rPr lang="en-US" dirty="0"/>
              <a:t>Treasurer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541 total properties, 66 rental properties</a:t>
            </a:r>
          </a:p>
          <a:p>
            <a:r>
              <a:rPr lang="en-US" dirty="0"/>
              <a:t>2022 – total of 246 paid members (45%)</a:t>
            </a:r>
          </a:p>
          <a:p>
            <a:r>
              <a:rPr lang="en-US" dirty="0"/>
              <a:t>2023 – total of 168 paid members (31%) as of March 1 2023</a:t>
            </a:r>
          </a:p>
          <a:p>
            <a:r>
              <a:rPr lang="en-US" dirty="0"/>
              <a:t>Unaudited account balance of $8167.78 as of March 13,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F8D-882C-4359-B992-C890E5A205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2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HOA Business</a:t>
            </a:r>
            <a:br>
              <a:rPr lang="en-US" dirty="0"/>
            </a:br>
            <a:r>
              <a:rPr lang="en-US" dirty="0"/>
              <a:t>Property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Right-of-Way Identification</a:t>
            </a:r>
          </a:p>
          <a:p>
            <a:pPr lvl="1"/>
            <a:r>
              <a:rPr lang="en-US" dirty="0"/>
              <a:t>12.5 feet from edge of curb in front yard is required for utility right-of-way</a:t>
            </a:r>
          </a:p>
          <a:p>
            <a:pPr lvl="1"/>
            <a:r>
              <a:rPr lang="en-US" dirty="0"/>
              <a:t>Trees, landscaping, driveways, irrigation lines, etc. in right-of-way </a:t>
            </a:r>
            <a:r>
              <a:rPr lang="en-US" b="1" u="sng" dirty="0"/>
              <a:t>may be impacted by utility work</a:t>
            </a:r>
          </a:p>
          <a:p>
            <a:r>
              <a:rPr lang="en-US" dirty="0"/>
              <a:t> Maintenance</a:t>
            </a:r>
          </a:p>
          <a:p>
            <a:pPr lvl="1"/>
            <a:r>
              <a:rPr lang="en-US" dirty="0"/>
              <a:t>The Seminole County Code (SCC) defines how private residential properties are to be maintained</a:t>
            </a:r>
          </a:p>
          <a:p>
            <a:pPr lvl="2"/>
            <a:r>
              <a:rPr lang="en-US" dirty="0">
                <a:hlinkClick r:id="rId2"/>
              </a:rPr>
              <a:t>https://library.municode.com/fl/seminole_county/codes/code_of_ordinances</a:t>
            </a:r>
            <a:endParaRPr lang="en-US" dirty="0"/>
          </a:p>
          <a:p>
            <a:pPr lvl="1"/>
            <a:r>
              <a:rPr lang="en-US" dirty="0"/>
              <a:t>Your HOA attempts to work with homeowners to address issues of public safety and health before these become necessary to refer to Code Enforcement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F8D-882C-4359-B992-C890E5A205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0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78"/>
            <a:ext cx="8229600" cy="651272"/>
          </a:xfrm>
        </p:spPr>
        <p:txBody>
          <a:bodyPr>
            <a:noAutofit/>
          </a:bodyPr>
          <a:lstStyle/>
          <a:p>
            <a:r>
              <a:rPr lang="en-US" sz="2800" dirty="0"/>
              <a:t>Casselberry Utilities Water Main Replacement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8650"/>
            <a:ext cx="8229600" cy="4000500"/>
          </a:xfrm>
        </p:spPr>
        <p:txBody>
          <a:bodyPr>
            <a:noAutofit/>
          </a:bodyPr>
          <a:lstStyle/>
          <a:p>
            <a:r>
              <a:rPr lang="en-US" sz="2400" dirty="0"/>
              <a:t>Justification</a:t>
            </a:r>
          </a:p>
          <a:p>
            <a:pPr lvl="1"/>
            <a:r>
              <a:rPr lang="en-US" sz="2000" dirty="0"/>
              <a:t>Our 63 year old water mains are near end of life (50-70 years)</a:t>
            </a:r>
          </a:p>
          <a:p>
            <a:pPr lvl="2"/>
            <a:r>
              <a:rPr lang="en-US" sz="1600" dirty="0"/>
              <a:t>&lt;See </a:t>
            </a:r>
            <a:r>
              <a:rPr lang="en-US" sz="1600" dirty="0">
                <a:hlinkClick r:id="rId2"/>
              </a:rPr>
              <a:t>Water Main Break Rates Study in US and Canada</a:t>
            </a:r>
            <a:r>
              <a:rPr lang="en-US" sz="1600" dirty="0"/>
              <a:t>&gt;</a:t>
            </a:r>
          </a:p>
          <a:p>
            <a:pPr lvl="1"/>
            <a:r>
              <a:rPr lang="en-US" sz="2000" dirty="0"/>
              <a:t>Replacement required to prevent rupture and loss of water supply </a:t>
            </a:r>
          </a:p>
          <a:p>
            <a:pPr lvl="1"/>
            <a:r>
              <a:rPr lang="en-US" sz="2000" dirty="0"/>
              <a:t>Some water mains are undersized for current usage (2” diameter)</a:t>
            </a:r>
          </a:p>
          <a:p>
            <a:r>
              <a:rPr lang="en-US" sz="2400" dirty="0"/>
              <a:t>Will affect all properties within EE-EW in Phases</a:t>
            </a:r>
          </a:p>
          <a:p>
            <a:r>
              <a:rPr lang="en-US" sz="2400" dirty="0"/>
              <a:t>Will be coordinated with County’s Oxford Road Project</a:t>
            </a:r>
          </a:p>
          <a:p>
            <a:r>
              <a:rPr lang="en-US" sz="2400" dirty="0"/>
              <a:t>Most of the water mains are asbestos-cement requiring abatement of asbestos</a:t>
            </a:r>
          </a:p>
          <a:p>
            <a:r>
              <a:rPr lang="en-US" sz="2400" dirty="0"/>
              <a:t>New water mains will be PVC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F8D-882C-4359-B992-C890E5A205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0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79"/>
            <a:ext cx="8229600" cy="460771"/>
          </a:xfrm>
        </p:spPr>
        <p:txBody>
          <a:bodyPr>
            <a:noAutofit/>
          </a:bodyPr>
          <a:lstStyle/>
          <a:p>
            <a:r>
              <a:rPr lang="en-US" sz="2800" dirty="0"/>
              <a:t>Casselberry Utilities Water Main Replacement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550"/>
            <a:ext cx="8229600" cy="4267200"/>
          </a:xfrm>
        </p:spPr>
        <p:txBody>
          <a:bodyPr>
            <a:noAutofit/>
          </a:bodyPr>
          <a:lstStyle/>
          <a:p>
            <a:r>
              <a:rPr lang="en-US" sz="2800" dirty="0"/>
              <a:t>Replacement method</a:t>
            </a:r>
          </a:p>
          <a:p>
            <a:pPr lvl="1"/>
            <a:r>
              <a:rPr lang="en-US" sz="2400" dirty="0"/>
              <a:t>Open trenching (Currently only method permitted by County)</a:t>
            </a:r>
          </a:p>
          <a:p>
            <a:pPr lvl="2"/>
            <a:r>
              <a:rPr lang="en-US" sz="1600" b="1" u="sng" dirty="0"/>
              <a:t>MAJOR</a:t>
            </a:r>
            <a:r>
              <a:rPr lang="en-US" sz="1600" dirty="0"/>
              <a:t> impact to driveways, landscaping, and trees</a:t>
            </a:r>
          </a:p>
          <a:p>
            <a:pPr lvl="2"/>
            <a:r>
              <a:rPr lang="en-US" sz="1600" dirty="0"/>
              <a:t>Completely removes existing water main</a:t>
            </a:r>
          </a:p>
          <a:p>
            <a:pPr lvl="2"/>
            <a:r>
              <a:rPr lang="en-US" sz="1600" dirty="0"/>
              <a:t>Requires approx. 3’ by 5’ trench to be dug through properties with existing water main</a:t>
            </a:r>
          </a:p>
          <a:p>
            <a:pPr lvl="1"/>
            <a:r>
              <a:rPr lang="en-US" sz="2400" dirty="0"/>
              <a:t>Pipe Bursting and Horizontal Boring/Grout Fill (Currently not permitted by County)</a:t>
            </a:r>
          </a:p>
          <a:p>
            <a:pPr lvl="2"/>
            <a:r>
              <a:rPr lang="en-US" sz="1600" b="1" u="sng" dirty="0"/>
              <a:t>Minor</a:t>
            </a:r>
            <a:r>
              <a:rPr lang="en-US" sz="1600" dirty="0"/>
              <a:t> impact to driveways, landscaping, and trees</a:t>
            </a:r>
          </a:p>
          <a:p>
            <a:pPr lvl="2"/>
            <a:r>
              <a:rPr lang="en-US" sz="1600" dirty="0"/>
              <a:t>Leaves existing water main in place</a:t>
            </a:r>
          </a:p>
          <a:p>
            <a:pPr lvl="2"/>
            <a:r>
              <a:rPr lang="en-US" sz="1600" dirty="0"/>
              <a:t>Small pits are required for access to water main</a:t>
            </a:r>
          </a:p>
          <a:p>
            <a:pPr lvl="2"/>
            <a:r>
              <a:rPr lang="en-US" sz="1600" dirty="0"/>
              <a:t>&lt;See </a:t>
            </a:r>
            <a:r>
              <a:rPr lang="en-US" sz="1600" dirty="0">
                <a:hlinkClick r:id="rId2"/>
              </a:rPr>
              <a:t>Trenchless Water Pipe Technique</a:t>
            </a:r>
            <a:r>
              <a:rPr lang="en-US" sz="1600" dirty="0"/>
              <a:t>&gt;</a:t>
            </a:r>
          </a:p>
          <a:p>
            <a:pPr lvl="2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F8D-882C-4359-B992-C890E5A205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9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F8D-882C-4359-B992-C890E5A2057A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Why Trenchless Water Pipe Technique is better than Traditional Approa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" r="4391" b="6018"/>
          <a:stretch/>
        </p:blipFill>
        <p:spPr bwMode="auto">
          <a:xfrm>
            <a:off x="3911444" y="0"/>
            <a:ext cx="5232556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sics of Horizontal Boring | Family Handym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97" b="6500"/>
          <a:stretch/>
        </p:blipFill>
        <p:spPr bwMode="auto">
          <a:xfrm>
            <a:off x="10297" y="2400300"/>
            <a:ext cx="870788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0" y="80010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Open</a:t>
            </a:r>
          </a:p>
          <a:p>
            <a:r>
              <a:rPr lang="en-US" dirty="0">
                <a:solidFill>
                  <a:schemeClr val="bg1"/>
                </a:solidFill>
              </a:rPr>
              <a:t>Trenching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17145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Pipe Bursting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Horizontal Boring</a:t>
            </a:r>
          </a:p>
        </p:txBody>
      </p:sp>
    </p:spTree>
    <p:extLst>
      <p:ext uri="{BB962C8B-B14F-4D97-AF65-F5344CB8AC3E}">
        <p14:creationId xmlns:p14="http://schemas.microsoft.com/office/powerpoint/2010/main" val="177514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577</Words>
  <Application>Microsoft Office PowerPoint</Application>
  <PresentationFormat>On-screen Show (16:9)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Old English Text MT</vt:lpstr>
      <vt:lpstr>Office Theme</vt:lpstr>
      <vt:lpstr>English Estates/English Woods Homeowners Association General Meeting</vt:lpstr>
      <vt:lpstr>Agenda</vt:lpstr>
      <vt:lpstr>Oxford Road Sidewalk and Drainage Improvement Project</vt:lpstr>
      <vt:lpstr>HOA Business</vt:lpstr>
      <vt:lpstr>HOA Business Treasurer Report</vt:lpstr>
      <vt:lpstr>HOA Business Property Items</vt:lpstr>
      <vt:lpstr>Casselberry Utilities Water Main Replacement Project</vt:lpstr>
      <vt:lpstr>Casselberry Utilities Water Main Replacement Project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Estates/English Woods Homeowners Association General Meeting</dc:title>
  <dc:creator>Mark Hardin</dc:creator>
  <cp:lastModifiedBy>Melissa Hazard</cp:lastModifiedBy>
  <cp:revision>35</cp:revision>
  <dcterms:created xsi:type="dcterms:W3CDTF">2023-02-19T18:19:05Z</dcterms:created>
  <dcterms:modified xsi:type="dcterms:W3CDTF">2023-03-19T23:20:43Z</dcterms:modified>
</cp:coreProperties>
</file>